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361" r:id="rId5"/>
    <p:sldId id="353" r:id="rId6"/>
    <p:sldId id="354" r:id="rId7"/>
    <p:sldId id="355" r:id="rId8"/>
    <p:sldId id="356" r:id="rId9"/>
    <p:sldId id="357" r:id="rId10"/>
    <p:sldId id="358" r:id="rId11"/>
    <p:sldId id="3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EDEDED"/>
    <a:srgbClr val="FAD9D4"/>
    <a:srgbClr val="0099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66798" autoAdjust="0"/>
  </p:normalViewPr>
  <p:slideViewPr>
    <p:cSldViewPr>
      <p:cViewPr>
        <p:scale>
          <a:sx n="58" d="100"/>
          <a:sy n="58" d="100"/>
        </p:scale>
        <p:origin x="-2744" y="-2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219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2AB4D-222C-B848-B567-7D321B3DB6B8}" type="doc">
      <dgm:prSet loTypeId="urn:microsoft.com/office/officeart/2005/8/layout/matrix3" loCatId="" qsTypeId="urn:microsoft.com/office/officeart/2005/8/quickstyle/simple4" qsCatId="simple" csTypeId="urn:microsoft.com/office/officeart/2005/8/colors/accent1_2" csCatId="accent1" phldr="1"/>
      <dgm:spPr/>
      <dgm:t>
        <a:bodyPr/>
        <a:lstStyle/>
        <a:p>
          <a:endParaRPr lang="en-US"/>
        </a:p>
      </dgm:t>
    </dgm:pt>
    <dgm:pt modelId="{1289CA33-AE40-A14A-826C-9F1DA9855340}">
      <dgm:prSet phldrT="[Text]"/>
      <dgm:spPr>
        <a:solidFill>
          <a:schemeClr val="tx2"/>
        </a:solidFill>
      </dgm:spPr>
      <dgm:t>
        <a:bodyPr/>
        <a:lstStyle/>
        <a:p>
          <a:r>
            <a:rPr lang="en-US" dirty="0" smtClean="0"/>
            <a:t>Structural Redesign</a:t>
          </a:r>
          <a:endParaRPr lang="en-US" dirty="0"/>
        </a:p>
      </dgm:t>
    </dgm:pt>
    <dgm:pt modelId="{10CE1999-A539-4440-962A-C7FAB4590ED8}" type="parTrans" cxnId="{A9A8F6AC-20A2-1C4D-BBAA-781FDC58F685}">
      <dgm:prSet/>
      <dgm:spPr/>
      <dgm:t>
        <a:bodyPr/>
        <a:lstStyle/>
        <a:p>
          <a:endParaRPr lang="en-US"/>
        </a:p>
      </dgm:t>
    </dgm:pt>
    <dgm:pt modelId="{E8314692-1938-334A-9ED2-B782ED14A78C}" type="sibTrans" cxnId="{A9A8F6AC-20A2-1C4D-BBAA-781FDC58F685}">
      <dgm:prSet/>
      <dgm:spPr/>
      <dgm:t>
        <a:bodyPr/>
        <a:lstStyle/>
        <a:p>
          <a:endParaRPr lang="en-US"/>
        </a:p>
      </dgm:t>
    </dgm:pt>
    <dgm:pt modelId="{DCAD1937-6989-0548-A937-7C4CA3F4E845}">
      <dgm:prSet phldrT="[Text]"/>
      <dgm:spPr>
        <a:solidFill>
          <a:srgbClr val="1F497D"/>
        </a:solidFill>
      </dgm:spPr>
      <dgm:t>
        <a:bodyPr/>
        <a:lstStyle/>
        <a:p>
          <a:r>
            <a:rPr lang="en-US" dirty="0" smtClean="0"/>
            <a:t>Organizational &amp; Departmental Culture</a:t>
          </a:r>
          <a:endParaRPr lang="en-US" dirty="0"/>
        </a:p>
      </dgm:t>
    </dgm:pt>
    <dgm:pt modelId="{93CDB20B-1191-1C49-8318-0772131750AD}" type="parTrans" cxnId="{7838D10C-7B85-8742-B326-C5C3BAE049F8}">
      <dgm:prSet/>
      <dgm:spPr/>
      <dgm:t>
        <a:bodyPr/>
        <a:lstStyle/>
        <a:p>
          <a:endParaRPr lang="en-US"/>
        </a:p>
      </dgm:t>
    </dgm:pt>
    <dgm:pt modelId="{6F816EB3-D854-0B44-BE46-3D8373063565}" type="sibTrans" cxnId="{7838D10C-7B85-8742-B326-C5C3BAE049F8}">
      <dgm:prSet/>
      <dgm:spPr/>
      <dgm:t>
        <a:bodyPr/>
        <a:lstStyle/>
        <a:p>
          <a:endParaRPr lang="en-US"/>
        </a:p>
      </dgm:t>
    </dgm:pt>
    <dgm:pt modelId="{7F673575-170D-8241-98AA-A582734DE2C8}">
      <dgm:prSet phldrT="[Text]"/>
      <dgm:spPr>
        <a:solidFill>
          <a:schemeClr val="accent6"/>
        </a:solidFill>
      </dgm:spPr>
      <dgm:t>
        <a:bodyPr/>
        <a:lstStyle/>
        <a:p>
          <a:r>
            <a:rPr lang="en-US" dirty="0" smtClean="0"/>
            <a:t>Instructional Practices, Professional Roles</a:t>
          </a:r>
          <a:endParaRPr lang="en-US" dirty="0"/>
        </a:p>
      </dgm:t>
    </dgm:pt>
    <dgm:pt modelId="{0F9417CA-68CE-6344-8FCB-0953EF0C0506}" type="parTrans" cxnId="{BFD8A4A5-C09E-914E-882C-54D7507221F2}">
      <dgm:prSet/>
      <dgm:spPr/>
      <dgm:t>
        <a:bodyPr/>
        <a:lstStyle/>
        <a:p>
          <a:endParaRPr lang="en-US"/>
        </a:p>
      </dgm:t>
    </dgm:pt>
    <dgm:pt modelId="{AFBAEE16-786B-724D-B04B-F1F12A1FD501}" type="sibTrans" cxnId="{BFD8A4A5-C09E-914E-882C-54D7507221F2}">
      <dgm:prSet/>
      <dgm:spPr/>
      <dgm:t>
        <a:bodyPr/>
        <a:lstStyle/>
        <a:p>
          <a:endParaRPr lang="en-US"/>
        </a:p>
      </dgm:t>
    </dgm:pt>
    <dgm:pt modelId="{D8486962-D3FD-8D47-BB09-A8EAF0B82056}">
      <dgm:prSet phldrT="[Text]"/>
      <dgm:spPr>
        <a:solidFill>
          <a:srgbClr val="1F497D"/>
        </a:solidFill>
      </dgm:spPr>
      <dgm:t>
        <a:bodyPr/>
        <a:lstStyle/>
        <a:p>
          <a:r>
            <a:rPr lang="en-US" dirty="0" smtClean="0"/>
            <a:t>Student Perspectives &amp; Behaviors</a:t>
          </a:r>
          <a:endParaRPr lang="en-US" dirty="0"/>
        </a:p>
      </dgm:t>
    </dgm:pt>
    <dgm:pt modelId="{FC71D942-37CA-FD46-980F-70161F2A49B1}" type="parTrans" cxnId="{0A363E25-BA5D-3B45-BE9C-CE423458AAC0}">
      <dgm:prSet/>
      <dgm:spPr/>
      <dgm:t>
        <a:bodyPr/>
        <a:lstStyle/>
        <a:p>
          <a:endParaRPr lang="en-US"/>
        </a:p>
      </dgm:t>
    </dgm:pt>
    <dgm:pt modelId="{BA0AB9E7-08B8-AD4F-AE2B-514A77E43C40}" type="sibTrans" cxnId="{0A363E25-BA5D-3B45-BE9C-CE423458AAC0}">
      <dgm:prSet/>
      <dgm:spPr/>
      <dgm:t>
        <a:bodyPr/>
        <a:lstStyle/>
        <a:p>
          <a:endParaRPr lang="en-US"/>
        </a:p>
      </dgm:t>
    </dgm:pt>
    <dgm:pt modelId="{0E254353-6CEC-F04B-9165-CA74411CFC89}" type="pres">
      <dgm:prSet presAssocID="{6D92AB4D-222C-B848-B567-7D321B3DB6B8}" presName="matrix" presStyleCnt="0">
        <dgm:presLayoutVars>
          <dgm:chMax val="1"/>
          <dgm:dir/>
          <dgm:resizeHandles val="exact"/>
        </dgm:presLayoutVars>
      </dgm:prSet>
      <dgm:spPr/>
      <dgm:t>
        <a:bodyPr/>
        <a:lstStyle/>
        <a:p>
          <a:endParaRPr lang="en-US"/>
        </a:p>
      </dgm:t>
    </dgm:pt>
    <dgm:pt modelId="{76DF8618-02DC-0E4B-8BF6-980724936289}" type="pres">
      <dgm:prSet presAssocID="{6D92AB4D-222C-B848-B567-7D321B3DB6B8}" presName="diamond" presStyleLbl="bgShp" presStyleIdx="0" presStyleCnt="1"/>
      <dgm:spPr/>
    </dgm:pt>
    <dgm:pt modelId="{FBF1CD2F-A38A-DA4C-9B86-31B4807B28B5}" type="pres">
      <dgm:prSet presAssocID="{6D92AB4D-222C-B848-B567-7D321B3DB6B8}" presName="quad1" presStyleLbl="node1" presStyleIdx="0" presStyleCnt="4">
        <dgm:presLayoutVars>
          <dgm:chMax val="0"/>
          <dgm:chPref val="0"/>
          <dgm:bulletEnabled val="1"/>
        </dgm:presLayoutVars>
      </dgm:prSet>
      <dgm:spPr/>
      <dgm:t>
        <a:bodyPr/>
        <a:lstStyle/>
        <a:p>
          <a:endParaRPr lang="en-US"/>
        </a:p>
      </dgm:t>
    </dgm:pt>
    <dgm:pt modelId="{0B2B85DF-400E-BA49-83A8-D2BF5B6D6F96}" type="pres">
      <dgm:prSet presAssocID="{6D92AB4D-222C-B848-B567-7D321B3DB6B8}" presName="quad2" presStyleLbl="node1" presStyleIdx="1" presStyleCnt="4">
        <dgm:presLayoutVars>
          <dgm:chMax val="0"/>
          <dgm:chPref val="0"/>
          <dgm:bulletEnabled val="1"/>
        </dgm:presLayoutVars>
      </dgm:prSet>
      <dgm:spPr/>
      <dgm:t>
        <a:bodyPr/>
        <a:lstStyle/>
        <a:p>
          <a:endParaRPr lang="en-US"/>
        </a:p>
      </dgm:t>
    </dgm:pt>
    <dgm:pt modelId="{7373C9B4-555C-5543-92D3-E5DAF715A240}" type="pres">
      <dgm:prSet presAssocID="{6D92AB4D-222C-B848-B567-7D321B3DB6B8}" presName="quad3" presStyleLbl="node1" presStyleIdx="2" presStyleCnt="4">
        <dgm:presLayoutVars>
          <dgm:chMax val="0"/>
          <dgm:chPref val="0"/>
          <dgm:bulletEnabled val="1"/>
        </dgm:presLayoutVars>
      </dgm:prSet>
      <dgm:spPr/>
      <dgm:t>
        <a:bodyPr/>
        <a:lstStyle/>
        <a:p>
          <a:endParaRPr lang="en-US"/>
        </a:p>
      </dgm:t>
    </dgm:pt>
    <dgm:pt modelId="{FD077658-EF6F-1245-B14A-19FD73E1AF61}" type="pres">
      <dgm:prSet presAssocID="{6D92AB4D-222C-B848-B567-7D321B3DB6B8}" presName="quad4" presStyleLbl="node1" presStyleIdx="3" presStyleCnt="4">
        <dgm:presLayoutVars>
          <dgm:chMax val="0"/>
          <dgm:chPref val="0"/>
          <dgm:bulletEnabled val="1"/>
        </dgm:presLayoutVars>
      </dgm:prSet>
      <dgm:spPr/>
      <dgm:t>
        <a:bodyPr/>
        <a:lstStyle/>
        <a:p>
          <a:endParaRPr lang="en-US"/>
        </a:p>
      </dgm:t>
    </dgm:pt>
  </dgm:ptLst>
  <dgm:cxnLst>
    <dgm:cxn modelId="{7D0B6671-7A01-914C-8281-B9193FDE3A23}" type="presOf" srcId="{7F673575-170D-8241-98AA-A582734DE2C8}" destId="{7373C9B4-555C-5543-92D3-E5DAF715A240}" srcOrd="0" destOrd="0" presId="urn:microsoft.com/office/officeart/2005/8/layout/matrix3"/>
    <dgm:cxn modelId="{0A363E25-BA5D-3B45-BE9C-CE423458AAC0}" srcId="{6D92AB4D-222C-B848-B567-7D321B3DB6B8}" destId="{D8486962-D3FD-8D47-BB09-A8EAF0B82056}" srcOrd="3" destOrd="0" parTransId="{FC71D942-37CA-FD46-980F-70161F2A49B1}" sibTransId="{BA0AB9E7-08B8-AD4F-AE2B-514A77E43C40}"/>
    <dgm:cxn modelId="{5526A765-78E8-C944-9E82-24D2CF0DBE76}" type="presOf" srcId="{D8486962-D3FD-8D47-BB09-A8EAF0B82056}" destId="{FD077658-EF6F-1245-B14A-19FD73E1AF61}" srcOrd="0" destOrd="0" presId="urn:microsoft.com/office/officeart/2005/8/layout/matrix3"/>
    <dgm:cxn modelId="{BFD8A4A5-C09E-914E-882C-54D7507221F2}" srcId="{6D92AB4D-222C-B848-B567-7D321B3DB6B8}" destId="{7F673575-170D-8241-98AA-A582734DE2C8}" srcOrd="2" destOrd="0" parTransId="{0F9417CA-68CE-6344-8FCB-0953EF0C0506}" sibTransId="{AFBAEE16-786B-724D-B04B-F1F12A1FD501}"/>
    <dgm:cxn modelId="{7838D10C-7B85-8742-B326-C5C3BAE049F8}" srcId="{6D92AB4D-222C-B848-B567-7D321B3DB6B8}" destId="{DCAD1937-6989-0548-A937-7C4CA3F4E845}" srcOrd="1" destOrd="0" parTransId="{93CDB20B-1191-1C49-8318-0772131750AD}" sibTransId="{6F816EB3-D854-0B44-BE46-3D8373063565}"/>
    <dgm:cxn modelId="{4C771B5B-31C6-2E40-916F-F8EEB341A3CC}" type="presOf" srcId="{1289CA33-AE40-A14A-826C-9F1DA9855340}" destId="{FBF1CD2F-A38A-DA4C-9B86-31B4807B28B5}" srcOrd="0" destOrd="0" presId="urn:microsoft.com/office/officeart/2005/8/layout/matrix3"/>
    <dgm:cxn modelId="{FA0E954F-FD69-B548-8B5F-95D9266735C4}" type="presOf" srcId="{DCAD1937-6989-0548-A937-7C4CA3F4E845}" destId="{0B2B85DF-400E-BA49-83A8-D2BF5B6D6F96}" srcOrd="0" destOrd="0" presId="urn:microsoft.com/office/officeart/2005/8/layout/matrix3"/>
    <dgm:cxn modelId="{7C3C75A6-5C37-EC45-95A7-5FBEB69EDBE8}" type="presOf" srcId="{6D92AB4D-222C-B848-B567-7D321B3DB6B8}" destId="{0E254353-6CEC-F04B-9165-CA74411CFC89}" srcOrd="0" destOrd="0" presId="urn:microsoft.com/office/officeart/2005/8/layout/matrix3"/>
    <dgm:cxn modelId="{A9A8F6AC-20A2-1C4D-BBAA-781FDC58F685}" srcId="{6D92AB4D-222C-B848-B567-7D321B3DB6B8}" destId="{1289CA33-AE40-A14A-826C-9F1DA9855340}" srcOrd="0" destOrd="0" parTransId="{10CE1999-A539-4440-962A-C7FAB4590ED8}" sibTransId="{E8314692-1938-334A-9ED2-B782ED14A78C}"/>
    <dgm:cxn modelId="{5648D55C-02BF-0E4D-9638-9CC84B66A286}" type="presParOf" srcId="{0E254353-6CEC-F04B-9165-CA74411CFC89}" destId="{76DF8618-02DC-0E4B-8BF6-980724936289}" srcOrd="0" destOrd="0" presId="urn:microsoft.com/office/officeart/2005/8/layout/matrix3"/>
    <dgm:cxn modelId="{D8B18E3F-64C6-E041-AA22-50F0C16FE22C}" type="presParOf" srcId="{0E254353-6CEC-F04B-9165-CA74411CFC89}" destId="{FBF1CD2F-A38A-DA4C-9B86-31B4807B28B5}" srcOrd="1" destOrd="0" presId="urn:microsoft.com/office/officeart/2005/8/layout/matrix3"/>
    <dgm:cxn modelId="{56D6A038-6A04-0140-AAD1-07BD96A83929}" type="presParOf" srcId="{0E254353-6CEC-F04B-9165-CA74411CFC89}" destId="{0B2B85DF-400E-BA49-83A8-D2BF5B6D6F96}" srcOrd="2" destOrd="0" presId="urn:microsoft.com/office/officeart/2005/8/layout/matrix3"/>
    <dgm:cxn modelId="{0C054C8E-EFFC-6649-BC62-E46B98944F4A}" type="presParOf" srcId="{0E254353-6CEC-F04B-9165-CA74411CFC89}" destId="{7373C9B4-555C-5543-92D3-E5DAF715A240}" srcOrd="3" destOrd="0" presId="urn:microsoft.com/office/officeart/2005/8/layout/matrix3"/>
    <dgm:cxn modelId="{01EEA840-CC8D-EB42-A649-BED7DE12884C}" type="presParOf" srcId="{0E254353-6CEC-F04B-9165-CA74411CFC89}" destId="{FD077658-EF6F-1245-B14A-19FD73E1AF6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F8618-02DC-0E4B-8BF6-980724936289}">
      <dsp:nvSpPr>
        <dsp:cNvPr id="0" name=""/>
        <dsp:cNvSpPr/>
      </dsp:nvSpPr>
      <dsp:spPr>
        <a:xfrm>
          <a:off x="1257299" y="0"/>
          <a:ext cx="5181600" cy="5181600"/>
        </a:xfrm>
        <a:prstGeom prst="diamond">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BF1CD2F-A38A-DA4C-9B86-31B4807B28B5}">
      <dsp:nvSpPr>
        <dsp:cNvPr id="0" name=""/>
        <dsp:cNvSpPr/>
      </dsp:nvSpPr>
      <dsp:spPr>
        <a:xfrm>
          <a:off x="1749551" y="492251"/>
          <a:ext cx="2020824" cy="2020824"/>
        </a:xfrm>
        <a:prstGeom prst="roundRect">
          <a:avLst/>
        </a:prstGeom>
        <a:solidFill>
          <a:schemeClr val="tx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 Redesign</a:t>
          </a:r>
          <a:endParaRPr lang="en-US" sz="2200" kern="1200" dirty="0"/>
        </a:p>
      </dsp:txBody>
      <dsp:txXfrm>
        <a:off x="1848199" y="590899"/>
        <a:ext cx="1823528" cy="1823528"/>
      </dsp:txXfrm>
    </dsp:sp>
    <dsp:sp modelId="{0B2B85DF-400E-BA49-83A8-D2BF5B6D6F96}">
      <dsp:nvSpPr>
        <dsp:cNvPr id="0" name=""/>
        <dsp:cNvSpPr/>
      </dsp:nvSpPr>
      <dsp:spPr>
        <a:xfrm>
          <a:off x="3925824" y="492251"/>
          <a:ext cx="2020824" cy="2020824"/>
        </a:xfrm>
        <a:prstGeom prst="roundRect">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Organizational &amp; Departmental Culture</a:t>
          </a:r>
          <a:endParaRPr lang="en-US" sz="2200" kern="1200" dirty="0"/>
        </a:p>
      </dsp:txBody>
      <dsp:txXfrm>
        <a:off x="4024472" y="590899"/>
        <a:ext cx="1823528" cy="1823528"/>
      </dsp:txXfrm>
    </dsp:sp>
    <dsp:sp modelId="{7373C9B4-555C-5543-92D3-E5DAF715A240}">
      <dsp:nvSpPr>
        <dsp:cNvPr id="0" name=""/>
        <dsp:cNvSpPr/>
      </dsp:nvSpPr>
      <dsp:spPr>
        <a:xfrm>
          <a:off x="1749551" y="2668524"/>
          <a:ext cx="2020824" cy="2020824"/>
        </a:xfrm>
        <a:prstGeom prst="roundRect">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Instructional Practices, Professional Roles</a:t>
          </a:r>
          <a:endParaRPr lang="en-US" sz="2200" kern="1200" dirty="0"/>
        </a:p>
      </dsp:txBody>
      <dsp:txXfrm>
        <a:off x="1848199" y="2767172"/>
        <a:ext cx="1823528" cy="1823528"/>
      </dsp:txXfrm>
    </dsp:sp>
    <dsp:sp modelId="{FD077658-EF6F-1245-B14A-19FD73E1AF61}">
      <dsp:nvSpPr>
        <dsp:cNvPr id="0" name=""/>
        <dsp:cNvSpPr/>
      </dsp:nvSpPr>
      <dsp:spPr>
        <a:xfrm>
          <a:off x="3925824" y="2668524"/>
          <a:ext cx="2020824" cy="2020824"/>
        </a:xfrm>
        <a:prstGeom prst="roundRect">
          <a:avLst/>
        </a:prstGeom>
        <a:solidFill>
          <a:srgbClr val="1F497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Student Perspectives &amp; Behaviors</a:t>
          </a:r>
          <a:endParaRPr lang="en-US" sz="2200" kern="1200" dirty="0"/>
        </a:p>
      </dsp:txBody>
      <dsp:txXfrm>
        <a:off x="4024472" y="2767172"/>
        <a:ext cx="1823528" cy="182352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8E35B-74CD-4238-9347-22FAE1C29EBB}" type="datetimeFigureOut">
              <a:rPr lang="en-US" smtClean="0"/>
              <a:pPr/>
              <a:t>8/22/12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76E1A-85B6-4B07-8CEB-7EA323234D77}" type="slidenum">
              <a:rPr lang="en-US" smtClean="0"/>
              <a:pPr/>
              <a:t>‹#›</a:t>
            </a:fld>
            <a:endParaRPr lang="en-US" dirty="0"/>
          </a:p>
        </p:txBody>
      </p:sp>
    </p:spTree>
    <p:extLst>
      <p:ext uri="{BB962C8B-B14F-4D97-AF65-F5344CB8AC3E}">
        <p14:creationId xmlns:p14="http://schemas.microsoft.com/office/powerpoint/2010/main" val="2565398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slide</a:t>
            </a:r>
          </a:p>
          <a:p>
            <a:endParaRPr lang="en-US" dirty="0" smtClean="0"/>
          </a:p>
          <a:p>
            <a:r>
              <a:rPr lang="en-US" dirty="0" smtClean="0"/>
              <a:t>Examples:</a:t>
            </a:r>
          </a:p>
          <a:p>
            <a:endParaRPr lang="en-US" dirty="0" smtClean="0"/>
          </a:p>
          <a:p>
            <a:r>
              <a:rPr lang="en-US" dirty="0" smtClean="0"/>
              <a:t>Reciprocal observations</a:t>
            </a:r>
          </a:p>
          <a:p>
            <a:r>
              <a:rPr lang="en-US" dirty="0" smtClean="0"/>
              <a:t>FIGS</a:t>
            </a:r>
          </a:p>
          <a:p>
            <a:r>
              <a:rPr lang="en-US" dirty="0" smtClean="0"/>
              <a:t>Collective task design</a:t>
            </a:r>
          </a:p>
          <a:p>
            <a:r>
              <a:rPr lang="en-US" dirty="0" smtClean="0"/>
              <a:t>Common assessment results analysis</a:t>
            </a: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r>
              <a:rPr lang="en-US" baseline="0" dirty="0" smtClean="0"/>
              <a:t>Reciprocal observations targeting specific practices and inquiry questions with debrief sessions supported by protocols—was what we advocated. </a:t>
            </a:r>
          </a:p>
          <a:p>
            <a:pPr marL="228600" indent="-228600">
              <a:buAutoNum type="arabicPeriod"/>
            </a:pPr>
            <a:r>
              <a:rPr lang="en-US" baseline="0" dirty="0" err="1" smtClean="0"/>
              <a:t>FiGS</a:t>
            </a:r>
            <a:r>
              <a:rPr lang="en-US" baseline="0" dirty="0" smtClean="0"/>
              <a:t>- course support meetings as collaboration or maybe that was more of the induction piece we did on day 2. this is more focused on inquiry process, such as examining student student work to revise tasks or identify common areas of conceptual misunderstanding.  </a:t>
            </a:r>
          </a:p>
          <a:p>
            <a:pPr marL="228600" indent="-228600">
              <a:buAutoNum type="arabicPeriod"/>
            </a:pPr>
            <a:r>
              <a:rPr lang="en-US" baseline="0" dirty="0" smtClean="0"/>
              <a:t>Collective task design to meet particular CR standards or fit sequence aims. </a:t>
            </a:r>
            <a:endParaRPr lang="en-US"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This notion of professional identity can be a little abstruse.</a:t>
            </a:r>
          </a:p>
          <a:p>
            <a:r>
              <a:rPr lang="en-US" baseline="0" dirty="0" smtClean="0"/>
              <a:t>I want to make it accessible. I think it’s a potentially powerful lens.</a:t>
            </a:r>
          </a:p>
          <a:p>
            <a:r>
              <a:rPr lang="en-US" baseline="0" dirty="0" smtClean="0"/>
              <a:t>In short, identities and practices are linked.</a:t>
            </a:r>
          </a:p>
          <a:p>
            <a:r>
              <a:rPr lang="en-US" baseline="0" dirty="0" smtClean="0"/>
              <a:t>We do things because we see them as part of an identity we are enacting. </a:t>
            </a:r>
          </a:p>
          <a:p>
            <a:r>
              <a:rPr lang="en-US" baseline="0" dirty="0" smtClean="0"/>
              <a:t>This isn’t an idea specific to teaching. </a:t>
            </a:r>
          </a:p>
          <a:p>
            <a:endParaRPr lang="en-US" baseline="0" dirty="0" smtClean="0"/>
          </a:p>
          <a:p>
            <a:r>
              <a:rPr lang="en-US" baseline="0" dirty="0" smtClean="0"/>
              <a:t>For example, a chef can think of procuring food from producers as part of his role in providing food. </a:t>
            </a:r>
          </a:p>
          <a:p>
            <a:r>
              <a:rPr lang="en-US" baseline="0" dirty="0" smtClean="0"/>
              <a:t>There has been a shift in chef identity over the last 20 years.</a:t>
            </a:r>
          </a:p>
          <a:p>
            <a:r>
              <a:rPr lang="en-US" baseline="0" dirty="0" smtClean="0"/>
              <a:t>The chef at the Sleeping Lady is a part of that. </a:t>
            </a:r>
          </a:p>
          <a:p>
            <a:r>
              <a:rPr lang="en-US" baseline="0" dirty="0" smtClean="0"/>
              <a:t>He identifies himself as a chef in part by his ability to procure exceptional ingredients directly from producers. </a:t>
            </a:r>
          </a:p>
          <a:p>
            <a:endParaRPr lang="en-US" baseline="0" dirty="0" smtClean="0"/>
          </a:p>
          <a:p>
            <a:endParaRPr lang="en-US" baseline="0" dirty="0" smtClean="0"/>
          </a:p>
          <a:p>
            <a:r>
              <a:rPr lang="en-US" baseline="0" dirty="0" smtClean="0"/>
              <a:t>I prepared a table for the group doing this subtheme—I’m just going to give a few example of teacher identity/practice and how they are related. I’m not expecting for you to be able to read the slide as much as see it. </a:t>
            </a:r>
          </a:p>
          <a:p>
            <a:endParaRPr lang="en-US" baseline="0" dirty="0" smtClean="0"/>
          </a:p>
          <a:p>
            <a:endParaRPr lang="en-US" baseline="0" dirty="0" smtClean="0"/>
          </a:p>
          <a:p>
            <a:endParaRPr lang="en-US" baseline="0" dirty="0" smtClean="0"/>
          </a:p>
          <a:p>
            <a:endParaRPr lang="en-US" baseline="0" dirty="0" smtClean="0"/>
          </a:p>
          <a:p>
            <a:r>
              <a:rPr lang="en-US" baseline="0" dirty="0" smtClean="0"/>
              <a:t>Why don’t some people try to understand the work students did on their tests?</a:t>
            </a:r>
          </a:p>
          <a:p>
            <a:r>
              <a:rPr lang="en-US" dirty="0" smtClean="0"/>
              <a:t>Just to</a:t>
            </a:r>
            <a:r>
              <a:rPr lang="en-US" baseline="0" dirty="0" smtClean="0"/>
              <a:t> make it clear what I’m getting at I will share you with some of the table</a:t>
            </a:r>
            <a:endParaRPr lang="en-US"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This chart is in some way a</a:t>
            </a:r>
            <a:r>
              <a:rPr lang="en-US" baseline="0" dirty="0" smtClean="0"/>
              <a:t> caricature of the different ideas of teaching. </a:t>
            </a:r>
          </a:p>
          <a:p>
            <a:r>
              <a:rPr lang="en-US" baseline="0" dirty="0" smtClean="0"/>
              <a:t>It shows polar opposites. My intent is to illustrate the type of changes I’m talking about.</a:t>
            </a:r>
          </a:p>
          <a:p>
            <a:r>
              <a:rPr lang="en-US" dirty="0" smtClean="0"/>
              <a:t>I’m certainly not suggesting</a:t>
            </a:r>
            <a:r>
              <a:rPr lang="en-US" baseline="0" dirty="0" smtClean="0"/>
              <a:t> that anyone necessarily went from traditional to revised because of RPM. </a:t>
            </a:r>
          </a:p>
          <a:p>
            <a:endParaRPr lang="en-US" baseline="0" dirty="0" smtClean="0"/>
          </a:p>
          <a:p>
            <a:r>
              <a:rPr lang="en-US" baseline="0" dirty="0" smtClean="0"/>
              <a:t>With these caveats in place, its worth briefly considering the changes on the table. I’m not going to spend much time on it because the group that works on this aspect will get copies. </a:t>
            </a:r>
          </a:p>
          <a:p>
            <a:endParaRPr lang="en-US" baseline="0" dirty="0" smtClean="0"/>
          </a:p>
          <a:p>
            <a:r>
              <a:rPr lang="en-US" baseline="0" dirty="0" smtClean="0"/>
              <a:t>For those of you reading while I’m talking the color scheme shows roughly parallel aspects of identity/practice</a:t>
            </a:r>
          </a:p>
          <a:p>
            <a:r>
              <a:rPr lang="en-US" baseline="0" dirty="0" smtClean="0"/>
              <a:t>A key idea of this framing of the issue is the link between practices and identity. </a:t>
            </a:r>
          </a:p>
          <a:p>
            <a:r>
              <a:rPr lang="en-US" baseline="0" dirty="0" smtClean="0"/>
              <a:t>	For example: Take assign homework </a:t>
            </a:r>
            <a:r>
              <a:rPr lang="en-US" baseline="0" dirty="0" err="1" smtClean="0"/>
              <a:t>v</a:t>
            </a:r>
            <a:r>
              <a:rPr lang="en-US" baseline="0" dirty="0" smtClean="0"/>
              <a:t>. design and refine complex tasks that develop understanding</a:t>
            </a:r>
          </a:p>
          <a:p>
            <a:endParaRPr lang="en-US" baseline="0" dirty="0" smtClean="0"/>
          </a:p>
          <a:p>
            <a:r>
              <a:rPr lang="en-US" baseline="0" dirty="0" smtClean="0"/>
              <a:t>Part of the reason why one teacher might restrict his practice to something like assigning odd number problems for 3.1 is because that is what he thinks teachers do. It is a big part of the reform to expand and refine teacher identity. </a:t>
            </a:r>
          </a:p>
          <a:p>
            <a:endParaRPr lang="en-US" baseline="0" dirty="0" smtClean="0"/>
          </a:p>
          <a:p>
            <a:r>
              <a:rPr lang="en-US" baseline="0" dirty="0" smtClean="0"/>
              <a:t>One thing that this table captures well is the move from teaching as a private endeavor, to a collaborative public effort. Again that’s at least in part, an identity change. </a:t>
            </a:r>
          </a:p>
          <a:p>
            <a:r>
              <a:rPr lang="en-US" baseline="0" dirty="0" smtClean="0"/>
              <a:t> </a:t>
            </a:r>
          </a:p>
        </p:txBody>
      </p:sp>
      <p:sp>
        <p:nvSpPr>
          <p:cNvPr id="4" name="Slide Number Placeholder 3"/>
          <p:cNvSpPr>
            <a:spLocks noGrp="1"/>
          </p:cNvSpPr>
          <p:nvPr>
            <p:ph type="sldNum" sz="quarter" idx="10"/>
          </p:nvPr>
        </p:nvSpPr>
        <p:spPr/>
        <p:txBody>
          <a:bodyPr/>
          <a:lstStyle/>
          <a:p>
            <a:fld id="{2027C464-E77C-8F4A-A8FA-08923FEE2AB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Before</a:t>
            </a:r>
          </a:p>
          <a:p>
            <a:endParaRPr lang="en-US" b="1" dirty="0" smtClean="0"/>
          </a:p>
          <a:p>
            <a:r>
              <a:rPr lang="en-US" dirty="0" smtClean="0"/>
              <a:t>On Monday we looked at assessment from the perspective</a:t>
            </a:r>
            <a:r>
              <a:rPr lang="en-US" baseline="0" dirty="0" smtClean="0"/>
              <a:t> of part of structure of a course sequence. </a:t>
            </a:r>
          </a:p>
          <a:p>
            <a:r>
              <a:rPr lang="en-US" baseline="0" dirty="0" smtClean="0"/>
              <a:t>Today we are considering it as part of classroom practice and </a:t>
            </a:r>
          </a:p>
          <a:p>
            <a:r>
              <a:rPr lang="en-US" baseline="0" dirty="0" smtClean="0"/>
              <a:t>The frame we are taking is that this essential aspect of classroom practice needs to aid learning not just evaluation. </a:t>
            </a:r>
          </a:p>
          <a:p>
            <a:endParaRPr lang="en-US" baseline="0" dirty="0" smtClean="0"/>
          </a:p>
          <a:p>
            <a:r>
              <a:rPr lang="en-US" baseline="0" dirty="0" smtClean="0"/>
              <a:t>After</a:t>
            </a:r>
          </a:p>
          <a:p>
            <a:r>
              <a:rPr lang="en-US" baseline="0" dirty="0" smtClean="0"/>
              <a:t>4. how to score and provide feedback on open-ended and conceptual problems has been a particular challenge. </a:t>
            </a:r>
            <a:endParaRPr lang="en-US"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Being that the project</a:t>
            </a:r>
            <a:r>
              <a:rPr lang="en-US" baseline="0" dirty="0" smtClean="0"/>
              <a:t> was focused on increasing student engagement and understanding there was less emphasis on pure abstract symbolic manipulation and more on using math in context</a:t>
            </a:r>
          </a:p>
          <a:p>
            <a:endParaRPr lang="en-US" baseline="0" dirty="0" smtClean="0"/>
          </a:p>
          <a:p>
            <a:endParaRPr lang="en-US" dirty="0" smtClean="0"/>
          </a:p>
          <a:p>
            <a:r>
              <a:rPr lang="en-US" dirty="0" smtClean="0"/>
              <a:t>Begin</a:t>
            </a:r>
            <a:r>
              <a:rPr lang="en-US" baseline="0" dirty="0" smtClean="0"/>
              <a:t> Slide—read entry than do number</a:t>
            </a:r>
          </a:p>
          <a:p>
            <a:endParaRPr lang="en-US" dirty="0" smtClean="0"/>
          </a:p>
          <a:p>
            <a:pPr marL="228600" indent="-228600">
              <a:buAutoNum type="arabicPeriod"/>
            </a:pPr>
            <a:r>
              <a:rPr lang="en-US" dirty="0" smtClean="0"/>
              <a:t>It is easy to embed a math problem in a context</a:t>
            </a:r>
            <a:r>
              <a:rPr lang="en-US" baseline="0" dirty="0" smtClean="0"/>
              <a:t> in such away that for the student it’s a plug and chug with a story and extracting the math from the story is straightforward.  With such a process students aren’t really involved in meaning making (although they may have a chance to see applications—they wouldn’t necessarily know how to apply the math that they have learned)</a:t>
            </a:r>
          </a:p>
          <a:p>
            <a:pPr marL="228600" indent="-228600">
              <a:buAutoNum type="arabicPeriod"/>
            </a:pPr>
            <a:endParaRPr lang="en-US" baseline="0" dirty="0" smtClean="0"/>
          </a:p>
          <a:p>
            <a:pPr marL="228600" indent="-228600">
              <a:buAutoNum type="arabicPeriod"/>
            </a:pPr>
            <a:r>
              <a:rPr lang="en-US" baseline="0" dirty="0" smtClean="0"/>
              <a:t>How do you choose contexts for problems? Which ones are appropriate for the math</a:t>
            </a:r>
            <a:r>
              <a:rPr lang="en-US" i="1" baseline="0" dirty="0" smtClean="0"/>
              <a:t> and </a:t>
            </a:r>
            <a:r>
              <a:rPr lang="en-US" i="0" baseline="0" dirty="0" smtClean="0"/>
              <a:t>meaningful the students? How do you find out?</a:t>
            </a:r>
          </a:p>
          <a:p>
            <a:pPr marL="228600" indent="-228600">
              <a:buAutoNum type="arabicPeriod"/>
            </a:pPr>
            <a:endParaRPr lang="en-US" i="0" baseline="0" dirty="0" smtClean="0"/>
          </a:p>
          <a:p>
            <a:pPr marL="228600" indent="-228600">
              <a:buAutoNum type="arabicPeriod"/>
            </a:pPr>
            <a:r>
              <a:rPr lang="en-US" i="0" baseline="0" dirty="0" smtClean="0"/>
              <a:t>Although the paper from the Board about acceleration in Monday’s packet said that all problems should be contextualized it doesn’t seem like most folks have gone that far. A challenge for the work seems to be how to leverage both exercises to reinforce the other and develop understanding. </a:t>
            </a:r>
            <a:endParaRPr lang="en-US" i="0"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slide</a:t>
            </a:r>
          </a:p>
          <a:p>
            <a:endParaRPr lang="en-US" dirty="0" smtClean="0"/>
          </a:p>
          <a:p>
            <a:r>
              <a:rPr lang="en-US" dirty="0" smtClean="0"/>
              <a:t>Today’s theme is about instructional practices and roles. </a:t>
            </a:r>
          </a:p>
          <a:p>
            <a:r>
              <a:rPr lang="en-US" dirty="0" smtClean="0"/>
              <a:t>Tomorrow</a:t>
            </a:r>
            <a:r>
              <a:rPr lang="en-US" baseline="0" dirty="0" smtClean="0"/>
              <a:t> we will talk about related issues from a student perspective. </a:t>
            </a:r>
          </a:p>
          <a:p>
            <a:r>
              <a:rPr lang="en-US" baseline="0" dirty="0" smtClean="0"/>
              <a:t>Obviously they are interconnected</a:t>
            </a:r>
          </a:p>
          <a:p>
            <a:endParaRPr lang="en-US" dirty="0" smtClean="0"/>
          </a:p>
          <a:p>
            <a:r>
              <a:rPr lang="en-US" dirty="0" smtClean="0"/>
              <a:t>Perhaps</a:t>
            </a:r>
            <a:r>
              <a:rPr lang="en-US" baseline="0" dirty="0" smtClean="0"/>
              <a:t> its backward to go on this order—but the important thing for our purposes is to focus on the teaching practices. </a:t>
            </a:r>
          </a:p>
          <a:p>
            <a:r>
              <a:rPr lang="en-US" baseline="0" dirty="0" smtClean="0"/>
              <a:t>What has worked and can be recommended. Also include, what doesn’t work well and should be avoided. </a:t>
            </a:r>
          </a:p>
          <a:p>
            <a:endParaRPr lang="en-US" dirty="0"/>
          </a:p>
        </p:txBody>
      </p:sp>
      <p:sp>
        <p:nvSpPr>
          <p:cNvPr id="4" name="Slide Number Placeholder 3"/>
          <p:cNvSpPr>
            <a:spLocks noGrp="1"/>
          </p:cNvSpPr>
          <p:nvPr>
            <p:ph type="sldNum" sz="quarter" idx="10"/>
          </p:nvPr>
        </p:nvSpPr>
        <p:spPr/>
        <p:txBody>
          <a:bodyPr/>
          <a:lstStyle/>
          <a:p>
            <a:fld id="{2027C464-E77C-8F4A-A8FA-08923FEE2ABE}"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B5F78-54C8-4FF3-BD2B-F88F1834A62C}" type="datetimeFigureOut">
              <a:rPr lang="en-US" smtClean="0"/>
              <a:pPr/>
              <a:t>8/22/12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3426C-0A21-4C76-8503-47074C2994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28600"/>
            <a:ext cx="6400800" cy="1752600"/>
          </a:xfrm>
        </p:spPr>
        <p:txBody>
          <a:bodyPr/>
          <a:lstStyle/>
          <a:p>
            <a:r>
              <a:rPr lang="en-US" dirty="0" smtClean="0"/>
              <a:t>RPM Summer Institute 12</a:t>
            </a:r>
          </a:p>
          <a:p>
            <a:r>
              <a:rPr lang="en-US" dirty="0" smtClean="0"/>
              <a:t>Seminar </a:t>
            </a:r>
            <a:r>
              <a:rPr lang="en-US" dirty="0" smtClean="0"/>
              <a:t>Launch: Day 3</a:t>
            </a:r>
            <a:endParaRPr lang="en-US" dirty="0"/>
          </a:p>
        </p:txBody>
      </p:sp>
      <p:graphicFrame>
        <p:nvGraphicFramePr>
          <p:cNvPr id="5" name="Diagram 4"/>
          <p:cNvGraphicFramePr/>
          <p:nvPr>
            <p:extLst>
              <p:ext uri="{D42A27DB-BD31-4B8C-83A1-F6EECF244321}">
                <p14:modId xmlns:p14="http://schemas.microsoft.com/office/powerpoint/2010/main" val="650198161"/>
              </p:ext>
            </p:extLst>
          </p:nvPr>
        </p:nvGraphicFramePr>
        <p:xfrm>
          <a:off x="762000" y="1371600"/>
          <a:ext cx="7696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52428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Sub-Themes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Faculty collaboration and inquiry (observations, common tasks); making teaching public</a:t>
            </a:r>
          </a:p>
          <a:p>
            <a:r>
              <a:rPr lang="en-US" dirty="0"/>
              <a:t>Changes in professional identities and faculty leadership roles </a:t>
            </a:r>
          </a:p>
          <a:p>
            <a:r>
              <a:rPr lang="en-US" dirty="0"/>
              <a:t>Assessment as part of the learning process (formal and informal, formative and summative) </a:t>
            </a:r>
          </a:p>
          <a:p>
            <a:r>
              <a:rPr lang="en-US" dirty="0"/>
              <a:t>Designing and implementing contextualized tasks that promote </a:t>
            </a:r>
            <a:r>
              <a:rPr lang="en-US" dirty="0" smtClean="0"/>
              <a:t>meaning </a:t>
            </a:r>
            <a:r>
              <a:rPr lang="en-US" dirty="0"/>
              <a:t>and relevance</a:t>
            </a:r>
          </a:p>
          <a:p>
            <a:r>
              <a:rPr lang="en-US" dirty="0"/>
              <a:t>Reasoning and evidence in classroom learning practices (</a:t>
            </a:r>
            <a:r>
              <a:rPr lang="en-US" dirty="0" err="1"/>
              <a:t>manipulatives</a:t>
            </a:r>
            <a:r>
              <a:rPr lang="en-US" dirty="0"/>
              <a:t>, multiple representations, argument)</a:t>
            </a:r>
          </a:p>
          <a:p>
            <a:endParaRPr lang="en-US" dirty="0"/>
          </a:p>
        </p:txBody>
      </p:sp>
    </p:spTree>
    <p:extLst>
      <p:ext uri="{BB962C8B-B14F-4D97-AF65-F5344CB8AC3E}">
        <p14:creationId xmlns:p14="http://schemas.microsoft.com/office/powerpoint/2010/main" val="22800042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Faculty collaboration and inquiry </a:t>
            </a:r>
            <a:br>
              <a:rPr lang="en-US" dirty="0" smtClean="0"/>
            </a:br>
            <a:endParaRPr lang="en-US" dirty="0"/>
          </a:p>
        </p:txBody>
      </p:sp>
      <p:sp>
        <p:nvSpPr>
          <p:cNvPr id="3" name="Content Placeholder 2"/>
          <p:cNvSpPr>
            <a:spLocks noGrp="1"/>
          </p:cNvSpPr>
          <p:nvPr>
            <p:ph idx="1"/>
          </p:nvPr>
        </p:nvSpPr>
        <p:spPr/>
        <p:txBody>
          <a:bodyPr/>
          <a:lstStyle/>
          <a:p>
            <a:r>
              <a:rPr lang="en-US" dirty="0" smtClean="0"/>
              <a:t>What promoted broad participation among faculty?</a:t>
            </a:r>
          </a:p>
          <a:p>
            <a:r>
              <a:rPr lang="en-US" dirty="0" smtClean="0"/>
              <a:t>What structures, protocols, and questions led to productive inquiry?</a:t>
            </a:r>
          </a:p>
          <a:p>
            <a:r>
              <a:rPr lang="en-US" dirty="0" smtClean="0"/>
              <a:t>How did the results of inquiry processes inform practice and policy?</a:t>
            </a:r>
          </a:p>
        </p:txBody>
      </p:sp>
    </p:spTree>
    <p:extLst>
      <p:ext uri="{BB962C8B-B14F-4D97-AF65-F5344CB8AC3E}">
        <p14:creationId xmlns:p14="http://schemas.microsoft.com/office/powerpoint/2010/main" val="3503417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Changes in professional identities and faculty leadership roles </a:t>
            </a:r>
            <a:br>
              <a:rPr lang="en-US" dirty="0" smtClean="0"/>
            </a:br>
            <a:endParaRPr lang="en-US" dirty="0"/>
          </a:p>
        </p:txBody>
      </p:sp>
      <p:sp>
        <p:nvSpPr>
          <p:cNvPr id="3" name="Content Placeholder 2"/>
          <p:cNvSpPr>
            <a:spLocks noGrp="1"/>
          </p:cNvSpPr>
          <p:nvPr>
            <p:ph idx="1"/>
          </p:nvPr>
        </p:nvSpPr>
        <p:spPr/>
        <p:txBody>
          <a:bodyPr/>
          <a:lstStyle/>
          <a:p>
            <a:r>
              <a:rPr lang="en-US" dirty="0" smtClean="0"/>
              <a:t>What led faculty to revise their notions of professional responsibilities?</a:t>
            </a:r>
          </a:p>
          <a:p>
            <a:r>
              <a:rPr lang="en-US" dirty="0" smtClean="0"/>
              <a:t>Which changes were most critical to increasing in student understanding? </a:t>
            </a:r>
          </a:p>
          <a:p>
            <a:pPr lvl="1"/>
            <a:r>
              <a:rPr lang="en-US" dirty="0" smtClean="0"/>
              <a:t>Classroom practice</a:t>
            </a:r>
          </a:p>
          <a:p>
            <a:pPr lvl="1"/>
            <a:r>
              <a:rPr lang="en-US" dirty="0" smtClean="0"/>
              <a:t>Leadership and collaboration</a:t>
            </a:r>
            <a:endParaRPr lang="en-US" dirty="0"/>
          </a:p>
        </p:txBody>
      </p:sp>
    </p:spTree>
    <p:extLst>
      <p:ext uri="{BB962C8B-B14F-4D97-AF65-F5344CB8AC3E}">
        <p14:creationId xmlns:p14="http://schemas.microsoft.com/office/powerpoint/2010/main" val="27314723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152400" y="1"/>
            <a:ext cx="8610600" cy="6894318"/>
          </a:xfrm>
          <a:prstGeom prst="rect">
            <a:avLst/>
          </a:prstGeom>
        </p:spPr>
      </p:pic>
    </p:spTree>
    <p:extLst>
      <p:ext uri="{BB962C8B-B14F-4D97-AF65-F5344CB8AC3E}">
        <p14:creationId xmlns:p14="http://schemas.microsoft.com/office/powerpoint/2010/main" val="38840671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as part of the learning process </a:t>
            </a:r>
            <a:endParaRPr lang="en-US" dirty="0"/>
          </a:p>
        </p:txBody>
      </p:sp>
      <p:sp>
        <p:nvSpPr>
          <p:cNvPr id="3" name="Content Placeholder 2"/>
          <p:cNvSpPr>
            <a:spLocks noGrp="1"/>
          </p:cNvSpPr>
          <p:nvPr>
            <p:ph idx="1"/>
          </p:nvPr>
        </p:nvSpPr>
        <p:spPr/>
        <p:txBody>
          <a:bodyPr/>
          <a:lstStyle/>
          <a:p>
            <a:r>
              <a:rPr lang="en-US" dirty="0" smtClean="0"/>
              <a:t>What techniques were efficient for assessing student understanding?</a:t>
            </a:r>
          </a:p>
          <a:p>
            <a:r>
              <a:rPr lang="en-US" dirty="0" smtClean="0"/>
              <a:t>What was required for this information to shape instruction and advance progress? </a:t>
            </a:r>
          </a:p>
          <a:p>
            <a:r>
              <a:rPr lang="en-US" dirty="0" smtClean="0"/>
              <a:t>What opportunities did students have to demonstrate mastery of concepts and skills?</a:t>
            </a:r>
          </a:p>
          <a:p>
            <a:r>
              <a:rPr lang="en-US" dirty="0" smtClean="0"/>
              <a:t>What methods of providing feedback maximized engagement and understanding?  </a:t>
            </a:r>
            <a:endParaRPr lang="en-US" dirty="0"/>
          </a:p>
        </p:txBody>
      </p:sp>
    </p:spTree>
    <p:extLst>
      <p:ext uri="{BB962C8B-B14F-4D97-AF65-F5344CB8AC3E}">
        <p14:creationId xmlns:p14="http://schemas.microsoft.com/office/powerpoint/2010/main" val="30529780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Designing and implementing contextualized tasks that </a:t>
            </a:r>
            <a:br>
              <a:rPr lang="en-US" dirty="0" smtClean="0"/>
            </a:br>
            <a:endParaRPr lang="en-US" dirty="0"/>
          </a:p>
        </p:txBody>
      </p:sp>
      <p:sp>
        <p:nvSpPr>
          <p:cNvPr id="3" name="Content Placeholder 2"/>
          <p:cNvSpPr>
            <a:spLocks noGrp="1"/>
          </p:cNvSpPr>
          <p:nvPr>
            <p:ph idx="1"/>
          </p:nvPr>
        </p:nvSpPr>
        <p:spPr/>
        <p:txBody>
          <a:bodyPr/>
          <a:lstStyle/>
          <a:p>
            <a:r>
              <a:rPr lang="en-US" dirty="0" smtClean="0"/>
              <a:t>What features of tasks engaged students in meaning making? </a:t>
            </a:r>
          </a:p>
          <a:p>
            <a:r>
              <a:rPr lang="en-US" dirty="0" smtClean="0"/>
              <a:t>Which contexts and types of problems increased perceptions of relevance? </a:t>
            </a:r>
          </a:p>
          <a:p>
            <a:r>
              <a:rPr lang="en-US" dirty="0" smtClean="0"/>
              <a:t>How was work on contextualized tasks integrate</a:t>
            </a:r>
            <a:r>
              <a:rPr lang="en-US" dirty="0"/>
              <a:t>d</a:t>
            </a:r>
            <a:r>
              <a:rPr lang="en-US" dirty="0" smtClean="0"/>
              <a:t> with and connected to skill-based tasks and abstraction? </a:t>
            </a:r>
            <a:endParaRPr lang="en-US" dirty="0"/>
          </a:p>
        </p:txBody>
      </p:sp>
    </p:spTree>
    <p:extLst>
      <p:ext uri="{BB962C8B-B14F-4D97-AF65-F5344CB8AC3E}">
        <p14:creationId xmlns:p14="http://schemas.microsoft.com/office/powerpoint/2010/main" val="35592378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Reasoning and evidence in classroom learning practices </a:t>
            </a:r>
            <a:endParaRPr lang="en-US" dirty="0"/>
          </a:p>
        </p:txBody>
      </p:sp>
      <p:sp>
        <p:nvSpPr>
          <p:cNvPr id="3" name="Content Placeholder 2"/>
          <p:cNvSpPr>
            <a:spLocks noGrp="1"/>
          </p:cNvSpPr>
          <p:nvPr>
            <p:ph idx="1"/>
          </p:nvPr>
        </p:nvSpPr>
        <p:spPr/>
        <p:txBody>
          <a:bodyPr/>
          <a:lstStyle/>
          <a:p>
            <a:r>
              <a:rPr lang="en-US" dirty="0" smtClean="0"/>
              <a:t>Which practices got students to rely on their reasoning for making progress on a problem? </a:t>
            </a:r>
          </a:p>
          <a:p>
            <a:r>
              <a:rPr lang="en-US" dirty="0" smtClean="0"/>
              <a:t>What structures supported students sharing evidence in their work? </a:t>
            </a:r>
          </a:p>
          <a:p>
            <a:r>
              <a:rPr lang="en-US" dirty="0" smtClean="0"/>
              <a:t>How were students inducted into practices of using evidence to justify their procedures and solutions? 				</a:t>
            </a:r>
            <a:endParaRPr lang="en-US" dirty="0"/>
          </a:p>
        </p:txBody>
      </p:sp>
    </p:spTree>
    <p:extLst>
      <p:ext uri="{BB962C8B-B14F-4D97-AF65-F5344CB8AC3E}">
        <p14:creationId xmlns:p14="http://schemas.microsoft.com/office/powerpoint/2010/main" val="23419281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1BEAA5A843684C898B4F6EE44CEDF8" ma:contentTypeVersion="1" ma:contentTypeDescription="Create a new document." ma:contentTypeScope="" ma:versionID="23ba622bd5eabaf6a1a78542fdf032f8">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C47DC5A-6BA4-45FB-9228-98558A4843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DBD6E55-4C6A-48D6-ABEE-D38605A52CE6}">
  <ds:schemaRefs>
    <ds:schemaRef ds:uri="http://schemas.microsoft.com/sharepoint/v3/contenttype/forms"/>
  </ds:schemaRefs>
</ds:datastoreItem>
</file>

<file path=customXml/itemProps3.xml><?xml version="1.0" encoding="utf-8"?>
<ds:datastoreItem xmlns:ds="http://schemas.openxmlformats.org/officeDocument/2006/customXml" ds:itemID="{6CBBFEEB-6F2B-4865-8AB8-9719662B9A85}">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7340</TotalTime>
  <Words>1064</Words>
  <Application>Microsoft Macintosh PowerPoint</Application>
  <PresentationFormat>On-screen Show (4:3)</PresentationFormat>
  <Paragraphs>115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Sub-Themes</vt:lpstr>
      <vt:lpstr>Faculty collaboration and inquiry  </vt:lpstr>
      <vt:lpstr>Changes in professional identities and faculty leadership roles  </vt:lpstr>
      <vt:lpstr>PowerPoint Presentation</vt:lpstr>
      <vt:lpstr>Assessment as part of the learning process </vt:lpstr>
      <vt:lpstr>Designing and implementing contextualized tasks that  </vt:lpstr>
      <vt:lpstr>Reasoning and evidence in classroom learning practices </vt:lpstr>
    </vt:vector>
  </TitlesOfParts>
  <Company>AACC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Crystal Gaskins</dc:creator>
  <cp:lastModifiedBy>Bill Moore</cp:lastModifiedBy>
  <cp:revision>248</cp:revision>
  <dcterms:created xsi:type="dcterms:W3CDTF">2010-05-12T17:51:40Z</dcterms:created>
  <dcterms:modified xsi:type="dcterms:W3CDTF">2012-08-22T16:20:12Z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0x010100961BEAA5A843684C898B4F6EE44CEDF8</vt:lpwstr>
  </property>
</Properties>
</file>